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4/22/2018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4/22/2018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4/22/2018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4/22/2018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4/22/2018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b="1"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1483409482"/>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44874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JAM slopes were not replicated semantic or thematic judgments.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958686"/>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solidFill>
                  <a:schemeClr val="tx1"/>
                </a:solidFill>
              </a:rPr>
              <a:t>Analysis was conducted with a multilevel logistic regression</a:t>
            </a:r>
          </a:p>
          <a:p>
            <a:pPr>
              <a:buClrTx/>
              <a:buFont typeface="Courier New" panose="02070309020205020404" pitchFamily="49" charset="0"/>
              <a:buChar char="o"/>
            </a:pPr>
            <a:r>
              <a:rPr lang="en-US" sz="2000" dirty="0">
                <a:solidFill>
                  <a:schemeClr val="tx1"/>
                </a:solidFill>
              </a:rPr>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solidFill>
                  <a:schemeClr val="tx1"/>
                </a:solidFill>
              </a:rPr>
              <a:t>In the associative condition, FSG slope signiﬁcantly predicted recall (</a:t>
            </a:r>
            <a:r>
              <a:rPr lang="en-US" sz="2000" i="1" dirty="0">
                <a:solidFill>
                  <a:schemeClr val="tx1"/>
                </a:solidFill>
              </a:rPr>
              <a:t>b</a:t>
            </a:r>
            <a:r>
              <a:rPr lang="en-US" sz="2000" dirty="0">
                <a:solidFill>
                  <a:schemeClr val="tx1"/>
                </a:solidFill>
              </a:rPr>
              <a:t> = 0.898, </a:t>
            </a:r>
            <a:r>
              <a:rPr lang="en-US" sz="2000" i="1" dirty="0">
                <a:solidFill>
                  <a:schemeClr val="tx1"/>
                </a:solidFill>
              </a:rPr>
              <a:t>p</a:t>
            </a:r>
            <a:r>
              <a:rPr lang="en-US" sz="2000" dirty="0">
                <a:solidFill>
                  <a:schemeClr val="tx1"/>
                </a:solidFill>
              </a:rPr>
              <a:t> = 0.008</a:t>
            </a:r>
          </a:p>
          <a:p>
            <a:pPr>
              <a:buClrTx/>
              <a:buFont typeface="Courier New" panose="02070309020205020404" pitchFamily="49" charset="0"/>
              <a:buChar char="o"/>
            </a:pPr>
            <a:r>
              <a:rPr lang="en-US" sz="2000" dirty="0">
                <a:solidFill>
                  <a:schemeClr val="tx1"/>
                </a:solidFill>
              </a:rPr>
              <a:t>In the semantic condition, COS slope (</a:t>
            </a:r>
            <a:r>
              <a:rPr lang="en-US" sz="2000" i="1" dirty="0">
                <a:solidFill>
                  <a:schemeClr val="tx1"/>
                </a:solidFill>
              </a:rPr>
              <a:t>b</a:t>
            </a:r>
            <a:r>
              <a:rPr lang="en-US" sz="2000" dirty="0">
                <a:solidFill>
                  <a:schemeClr val="tx1"/>
                </a:solidFill>
              </a:rPr>
              <a:t> = 2.039, </a:t>
            </a:r>
            <a:r>
              <a:rPr lang="en-US" sz="2000" i="1" dirty="0">
                <a:solidFill>
                  <a:schemeClr val="tx1"/>
                </a:solidFill>
              </a:rPr>
              <a:t>p</a:t>
            </a:r>
            <a:r>
              <a:rPr lang="en-US" sz="2000" dirty="0">
                <a:solidFill>
                  <a:schemeClr val="tx1"/>
                </a:solidFill>
              </a:rPr>
              <a:t> &lt; 0.001) and LSA slope (b = 1.061, </a:t>
            </a:r>
            <a:r>
              <a:rPr lang="en-US" sz="2000" i="1" dirty="0">
                <a:solidFill>
                  <a:schemeClr val="tx1"/>
                </a:solidFill>
              </a:rPr>
              <a:t>p</a:t>
            </a:r>
            <a:r>
              <a:rPr lang="en-US" sz="2000" dirty="0">
                <a:solidFill>
                  <a:schemeClr val="tx1"/>
                </a:solidFill>
              </a:rPr>
              <a:t> = 0.020) were both found to be signiﬁcant predictors. </a:t>
            </a:r>
          </a:p>
          <a:p>
            <a:pPr>
              <a:buClrTx/>
              <a:buFont typeface="Courier New" panose="02070309020205020404" pitchFamily="49" charset="0"/>
              <a:buChar char="o"/>
            </a:pPr>
            <a:r>
              <a:rPr lang="en-US" sz="2000" dirty="0">
                <a:solidFill>
                  <a:schemeClr val="tx1"/>
                </a:solidFill>
              </a:rPr>
              <a:t>Finally, no predictors were signiﬁcant in the thematic condition, though LSA slope was found to be the strongest (</a:t>
            </a:r>
            <a:r>
              <a:rPr lang="en-US" sz="2000" i="1" dirty="0">
                <a:solidFill>
                  <a:schemeClr val="tx1"/>
                </a:solidFill>
              </a:rPr>
              <a:t>b</a:t>
            </a:r>
            <a:r>
              <a:rPr lang="en-US" sz="2000" dirty="0">
                <a:solidFill>
                  <a:schemeClr val="tx1"/>
                </a:solidFill>
              </a:rPr>
              <a:t> = 0.896, </a:t>
            </a:r>
            <a:r>
              <a:rPr lang="en-US" sz="2000" i="1" dirty="0">
                <a:solidFill>
                  <a:schemeClr val="tx1"/>
                </a:solidFill>
              </a:rPr>
              <a:t>p</a:t>
            </a:r>
            <a:r>
              <a:rPr lang="en-US" sz="2000" dirty="0">
                <a:solidFill>
                  <a:schemeClr val="tx1"/>
                </a:solidFill>
              </a:rPr>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2324036901"/>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1.780</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.198</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9.081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&lt; .001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61665"/>
          </a:xfrm>
          <a:prstGeom prst="rect">
            <a:avLst/>
          </a:prstGeom>
          <a:noFill/>
        </p:spPr>
        <p:txBody>
          <a:bodyPr wrap="square" rtlCol="0">
            <a:spAutoFit/>
          </a:bodyPr>
          <a:lstStyle/>
          <a:p>
            <a:r>
              <a:rPr lang="en-US" sz="2000" dirty="0"/>
              <a:t>Across both experiments, mean FSG strength was </a:t>
            </a:r>
            <a:r>
              <a:rPr lang="en-US" sz="2400" dirty="0"/>
              <a:t>weaker</a:t>
            </a:r>
            <a:r>
              <a:rPr lang="en-US" sz="2000" dirty="0"/>
              <a:t>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4817</TotalTime>
  <Words>4162</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Results </vt:lpstr>
      <vt:lpstr>Mean Judgment and Recall Scores</vt:lpstr>
      <vt:lpstr>Experiment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146</cp:revision>
  <dcterms:modified xsi:type="dcterms:W3CDTF">2018-04-22T15:29:32Z</dcterms:modified>
</cp:coreProperties>
</file>